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5" r:id="rId12"/>
    <p:sldId id="264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0" r:id="rId22"/>
    <p:sldId id="271" r:id="rId23"/>
    <p:sldId id="272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5ECF-81AA-4C56-ACF1-F8E5A2B23D61}" type="datetimeFigureOut">
              <a:rPr lang="en-US" smtClean="0"/>
              <a:t>1/16/2008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4FCE-96BC-4180-83BF-7A9096217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5ECF-81AA-4C56-ACF1-F8E5A2B23D61}" type="datetimeFigureOut">
              <a:rPr lang="en-US" smtClean="0"/>
              <a:t>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4FCE-96BC-4180-83BF-7A9096217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5ECF-81AA-4C56-ACF1-F8E5A2B23D61}" type="datetimeFigureOut">
              <a:rPr lang="en-US" smtClean="0"/>
              <a:t>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4FCE-96BC-4180-83BF-7A9096217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5ECF-81AA-4C56-ACF1-F8E5A2B23D61}" type="datetimeFigureOut">
              <a:rPr lang="en-US" smtClean="0"/>
              <a:t>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4FCE-96BC-4180-83BF-7A9096217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5ECF-81AA-4C56-ACF1-F8E5A2B23D61}" type="datetimeFigureOut">
              <a:rPr lang="en-US" smtClean="0"/>
              <a:t>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4FCE-96BC-4180-83BF-7A9096217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5ECF-81AA-4C56-ACF1-F8E5A2B23D61}" type="datetimeFigureOut">
              <a:rPr lang="en-US" smtClean="0"/>
              <a:t>1/16/2008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4FCE-96BC-4180-83BF-7A9096217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5ECF-81AA-4C56-ACF1-F8E5A2B23D61}" type="datetimeFigureOut">
              <a:rPr lang="en-US" smtClean="0"/>
              <a:t>1/16/2008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4FCE-96BC-4180-83BF-7A9096217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5ECF-81AA-4C56-ACF1-F8E5A2B23D61}" type="datetimeFigureOut">
              <a:rPr lang="en-US" smtClean="0"/>
              <a:t>1/16/2008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4FCE-96BC-4180-83BF-7A9096217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5ECF-81AA-4C56-ACF1-F8E5A2B23D61}" type="datetimeFigureOut">
              <a:rPr lang="en-US" smtClean="0"/>
              <a:t>1/16/2008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4FCE-96BC-4180-83BF-7A9096217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5ECF-81AA-4C56-ACF1-F8E5A2B23D61}" type="datetimeFigureOut">
              <a:rPr lang="en-US" smtClean="0"/>
              <a:t>1/16/2008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4FCE-96BC-4180-83BF-7A9096217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5ECF-81AA-4C56-ACF1-F8E5A2B23D61}" type="datetimeFigureOut">
              <a:rPr lang="en-US" smtClean="0"/>
              <a:t>1/16/2008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24C84FCE-96BC-4180-83BF-7A9096217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9A45ECF-81AA-4C56-ACF1-F8E5A2B23D61}" type="datetimeFigureOut">
              <a:rPr lang="en-US" smtClean="0"/>
              <a:t>1/16/2008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4C84FCE-96BC-4180-83BF-7A9096217CB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frica Photos 2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5240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Conflict in Africa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British Takeover</a:t>
            </a:r>
            <a:endParaRPr lang="en-US" dirty="0"/>
          </a:p>
        </p:txBody>
      </p:sp>
      <p:pic>
        <p:nvPicPr>
          <p:cNvPr id="4" name="Content Placeholder 3" descr="NCWA_0052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517" r="13793"/>
          <a:stretch>
            <a:fillRect/>
          </a:stretch>
        </p:blipFill>
        <p:spPr>
          <a:xfrm>
            <a:off x="5867400" y="890194"/>
            <a:ext cx="3276600" cy="5967806"/>
          </a:xfrm>
        </p:spPr>
      </p:pic>
      <p:sp>
        <p:nvSpPr>
          <p:cNvPr id="5" name="TextBox 4"/>
          <p:cNvSpPr txBox="1"/>
          <p:nvPr/>
        </p:nvSpPr>
        <p:spPr>
          <a:xfrm>
            <a:off x="0" y="914400"/>
            <a:ext cx="5867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the British took over in the early 1800’s they clashed immediately with the Boers.</a:t>
            </a:r>
          </a:p>
          <a:p>
            <a:endParaRPr lang="en-US" sz="3600" dirty="0"/>
          </a:p>
          <a:p>
            <a:r>
              <a:rPr lang="en-US" sz="3600" dirty="0" smtClean="0"/>
              <a:t>The British got rid of slavery in 1803, which infuriated the Boers.</a:t>
            </a:r>
          </a:p>
          <a:p>
            <a:endParaRPr lang="en-US" sz="3600" dirty="0"/>
          </a:p>
          <a:p>
            <a:r>
              <a:rPr lang="en-US" sz="3600" dirty="0" smtClean="0"/>
              <a:t>Generally the British became very urbanized.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Zulu Expansion</a:t>
            </a:r>
            <a:endParaRPr lang="en-US" dirty="0"/>
          </a:p>
        </p:txBody>
      </p:sp>
      <p:pic>
        <p:nvPicPr>
          <p:cNvPr id="4" name="Content Placeholder 3" descr="sha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1548858"/>
            <a:ext cx="5334000" cy="5590716"/>
          </a:xfr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838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British had been kept on the coast by a powerful the Zulu king </a:t>
            </a:r>
            <a:r>
              <a:rPr lang="en-US" sz="3600" dirty="0" err="1" smtClean="0"/>
              <a:t>Shaka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333685"/>
            <a:ext cx="487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Just North of where the Europeans were, the Zulu were driving other tribes off their lands.</a:t>
            </a:r>
          </a:p>
          <a:p>
            <a:endParaRPr lang="en-US" sz="3600" dirty="0"/>
          </a:p>
          <a:p>
            <a:r>
              <a:rPr lang="en-US" sz="3600" dirty="0" err="1" smtClean="0"/>
              <a:t>Shaka</a:t>
            </a:r>
            <a:r>
              <a:rPr lang="en-US" sz="3600" dirty="0" smtClean="0"/>
              <a:t> was killed, and the region became destabilized.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The Great Trek</a:t>
            </a:r>
            <a:endParaRPr lang="en-US" dirty="0"/>
          </a:p>
        </p:txBody>
      </p:sp>
      <p:pic>
        <p:nvPicPr>
          <p:cNvPr id="4" name="Content Placeholder 3" descr="zpage28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2797925"/>
            <a:ext cx="5206429" cy="4212475"/>
          </a:xfr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990600" y="1219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Boers tried to escape British rule by migrating north and east.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995678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 their journey they found rich grazing land, with little or no people.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Boer Republics</a:t>
            </a:r>
            <a:endParaRPr lang="en-US" dirty="0"/>
          </a:p>
        </p:txBody>
      </p:sp>
      <p:pic>
        <p:nvPicPr>
          <p:cNvPr id="4" name="Content Placeholder 3" descr="boerwar_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3267075"/>
            <a:ext cx="4953000" cy="3590925"/>
          </a:xfr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914400" y="7620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Boers decided that finding this rich new land was a gift from God, and formed new countries on it.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528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they did not know was that the land was empty because the Zulu had just killed everyone on it.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Zulu Wars</a:t>
            </a:r>
            <a:endParaRPr lang="en-US" dirty="0"/>
          </a:p>
        </p:txBody>
      </p:sp>
      <p:pic>
        <p:nvPicPr>
          <p:cNvPr id="4" name="Content Placeholder 3" descr="zulu_warrio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11871"/>
            <a:ext cx="4876799" cy="3546129"/>
          </a:xfr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838200" y="8382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Furious about European incursion into their newly conquered territory, the Zulu army swarmed the Boers at </a:t>
            </a:r>
            <a:r>
              <a:rPr lang="en-US" sz="3600" dirty="0" err="1" smtClean="0"/>
              <a:t>Ncome</a:t>
            </a:r>
            <a:r>
              <a:rPr lang="en-US" sz="3600" dirty="0" smtClean="0"/>
              <a:t> River.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34290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Zulu were not prepared for modern weapons.</a:t>
            </a:r>
          </a:p>
          <a:p>
            <a:r>
              <a:rPr lang="en-US" sz="3600" dirty="0" smtClean="0"/>
              <a:t>Thousands of Zulu died, but not a single Boer was killed.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Anglo-Zulu Wars</a:t>
            </a:r>
            <a:endParaRPr lang="en-US" dirty="0"/>
          </a:p>
        </p:txBody>
      </p:sp>
      <p:pic>
        <p:nvPicPr>
          <p:cNvPr id="4" name="Content Placeholder 3" descr="defenceofrorkesdrift-keithrocco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775" t="35000" r="30101" b="10000"/>
          <a:stretch>
            <a:fillRect/>
          </a:stretch>
        </p:blipFill>
        <p:spPr>
          <a:xfrm>
            <a:off x="5181600" y="1211179"/>
            <a:ext cx="3962400" cy="5646821"/>
          </a:xfr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0" y="1143000"/>
            <a:ext cx="518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Soon the British too had to face the Zulu army.</a:t>
            </a:r>
          </a:p>
          <a:p>
            <a:endParaRPr lang="en-US" sz="3600" dirty="0"/>
          </a:p>
          <a:p>
            <a:r>
              <a:rPr lang="en-US" sz="3600" dirty="0" smtClean="0"/>
              <a:t>The Zulu became the only Africans to seriously challenge the Europeans.</a:t>
            </a:r>
          </a:p>
          <a:p>
            <a:endParaRPr lang="en-US" sz="3600" dirty="0"/>
          </a:p>
          <a:p>
            <a:r>
              <a:rPr lang="en-US" sz="3600" dirty="0" smtClean="0"/>
              <a:t>After the British had crushed them, there was little resistance.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4th-foot-isandlw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ggons-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fence-rorkes-drif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rkes-drift-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ourists_swimming_at_Victoria_Fa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iscuit-box-w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Gold Rush</a:t>
            </a:r>
            <a:endParaRPr lang="en-US" dirty="0"/>
          </a:p>
        </p:txBody>
      </p:sp>
      <p:pic>
        <p:nvPicPr>
          <p:cNvPr id="4" name="Content Placeholder 3" descr="Krugerrands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35400" y="2895600"/>
            <a:ext cx="5689600" cy="4267200"/>
          </a:xfr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914400" y="12192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the Boers discovered even more gold and diamonds there was a massive influx of British prospectors.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These prospectors demanded rights, which the Boers refused to grant them.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Boer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Eventually all our war broke out between the British and the Boers.</a:t>
            </a:r>
            <a:endParaRPr lang="en-US" sz="3600" dirty="0"/>
          </a:p>
        </p:txBody>
      </p:sp>
      <p:pic>
        <p:nvPicPr>
          <p:cNvPr id="4" name="Picture 3" descr="co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457450"/>
            <a:ext cx="4191000" cy="44005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0" y="2590800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Boer wars were the first modern “total” wars.</a:t>
            </a:r>
          </a:p>
          <a:p>
            <a:endParaRPr lang="en-US" sz="3600" dirty="0"/>
          </a:p>
          <a:p>
            <a:r>
              <a:rPr lang="en-US" sz="3600" dirty="0" smtClean="0"/>
              <a:t>They were the first to make use of commandos, and specifically target civilians on a large scale.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c0042-3b13159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0"/>
            <a:ext cx="5334000" cy="6891237"/>
          </a:xfrm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urban_by_n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Increased Interest in Africa.</a:t>
            </a:r>
            <a:endParaRPr lang="en-US" dirty="0"/>
          </a:p>
        </p:txBody>
      </p:sp>
      <p:pic>
        <p:nvPicPr>
          <p:cNvPr id="4" name="Content Placeholder 3" descr="web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0"/>
            <a:ext cx="3810000" cy="3810000"/>
          </a:xfr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914400" y="12192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Eventually diamonds and gold were discovered in South Africa.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3048000"/>
            <a:ext cx="533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escalated European activity in Africa.</a:t>
            </a:r>
          </a:p>
          <a:p>
            <a:endParaRPr lang="en-US" sz="3600" dirty="0"/>
          </a:p>
          <a:p>
            <a:r>
              <a:rPr lang="en-US" sz="3600" dirty="0" smtClean="0"/>
              <a:t>It also brought European nations to the brink of war over mineral rights.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The Berlin Conference.</a:t>
            </a:r>
            <a:endParaRPr lang="en-US" dirty="0"/>
          </a:p>
        </p:txBody>
      </p:sp>
      <p:pic>
        <p:nvPicPr>
          <p:cNvPr id="4" name="Content Placeholder 3" descr="INAEDAB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216" y="3505200"/>
            <a:ext cx="4359784" cy="3352800"/>
          </a:xfr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914400" y="13716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Fearing war would break out in Europe, all the major powers sat down to discuss Africa.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48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continent was divided up among the Europeans.</a:t>
            </a:r>
          </a:p>
          <a:p>
            <a:endParaRPr lang="en-US" sz="3600" dirty="0"/>
          </a:p>
          <a:p>
            <a:r>
              <a:rPr lang="en-US" sz="3600" dirty="0" smtClean="0"/>
              <a:t>No African leaders were invited.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/>
              <a:t>Cecil Rhodes</a:t>
            </a:r>
            <a:endParaRPr lang="en-US" dirty="0"/>
          </a:p>
        </p:txBody>
      </p:sp>
      <p:pic>
        <p:nvPicPr>
          <p:cNvPr id="4" name="Content Placeholder 3" descr="Punch_Rhodes_Colossu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33625"/>
            <a:ext cx="4572000" cy="5924375"/>
          </a:xfr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671691"/>
            <a:ext cx="457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Head of the De Beers diamond company.</a:t>
            </a:r>
          </a:p>
          <a:p>
            <a:endParaRPr lang="en-US" sz="3600" dirty="0"/>
          </a:p>
          <a:p>
            <a:r>
              <a:rPr lang="en-US" sz="3600" dirty="0" smtClean="0"/>
              <a:t>He was responsible for expanding British land in South Africa.</a:t>
            </a:r>
          </a:p>
          <a:p>
            <a:endParaRPr lang="en-US" sz="3600" dirty="0"/>
          </a:p>
          <a:p>
            <a:r>
              <a:rPr lang="en-US" sz="3600" dirty="0" smtClean="0"/>
              <a:t>Wanted the British Empire to take over the world, starting with Africa.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hodes-1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1" y="14748"/>
            <a:ext cx="4419600" cy="6843252"/>
          </a:xfrm>
          <a:effectLst>
            <a:softEdge rad="635000"/>
          </a:effectLst>
        </p:spPr>
      </p:pic>
      <p:sp>
        <p:nvSpPr>
          <p:cNvPr id="5" name="Rounded Rectangular Callout 4"/>
          <p:cNvSpPr/>
          <p:nvPr/>
        </p:nvSpPr>
        <p:spPr>
          <a:xfrm>
            <a:off x="304800" y="609600"/>
            <a:ext cx="4572000" cy="3886200"/>
          </a:xfrm>
          <a:prstGeom prst="wedgeRoundRectCallout">
            <a:avLst>
              <a:gd name="adj1" fmla="val 84216"/>
              <a:gd name="adj2" fmla="val -128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"I contend that we are the finest race in the world and that the more of the world we inhabit the better it is for the human race."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Case Study: South Africa</a:t>
            </a:r>
            <a:endParaRPr lang="en-US" dirty="0"/>
          </a:p>
        </p:txBody>
      </p:sp>
      <p:pic>
        <p:nvPicPr>
          <p:cNvPr id="4" name="Content Placeholder 3" descr="map-of-south-africa-large.png"/>
          <p:cNvPicPr>
            <a:picLocks noGrp="1" noChangeAspect="1"/>
          </p:cNvPicPr>
          <p:nvPr>
            <p:ph idx="1"/>
          </p:nvPr>
        </p:nvPicPr>
        <p:blipFill>
          <a:blip r:embed="rId2"/>
          <a:srcRect l="19055" r="24672"/>
          <a:stretch>
            <a:fillRect/>
          </a:stretch>
        </p:blipFill>
        <p:spPr>
          <a:xfrm>
            <a:off x="4648200" y="716859"/>
            <a:ext cx="4495800" cy="6141141"/>
          </a:xfr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0" y="1371600"/>
            <a:ext cx="464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South Africa is a good example of imperialism</a:t>
            </a:r>
          </a:p>
          <a:p>
            <a:endParaRPr lang="en-US" sz="3600" dirty="0"/>
          </a:p>
          <a:p>
            <a:r>
              <a:rPr lang="en-US" sz="3600" dirty="0" smtClean="0"/>
              <a:t>The history of South Africa demonstrates the pros and cons of imperialism.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Dutch Arrival</a:t>
            </a:r>
            <a:endParaRPr lang="en-US" dirty="0"/>
          </a:p>
        </p:txBody>
      </p:sp>
      <p:pic>
        <p:nvPicPr>
          <p:cNvPr id="4" name="Content Placeholder 3" descr="JanVan Riebe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45374"/>
            <a:ext cx="4648200" cy="3912626"/>
          </a:xfr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990600" y="11430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First Europeans in South Africa were the Dutch in the 1600s.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28956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They established a colony in order to resupply ships to India</a:t>
            </a:r>
          </a:p>
          <a:p>
            <a:endParaRPr lang="en-US" sz="3600" dirty="0"/>
          </a:p>
          <a:p>
            <a:r>
              <a:rPr lang="en-US" sz="3600" dirty="0" smtClean="0"/>
              <a:t>The Dutch established large farms on African land.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Boer Farmers.</a:t>
            </a:r>
            <a:endParaRPr lang="en-US" dirty="0"/>
          </a:p>
        </p:txBody>
      </p:sp>
      <p:pic>
        <p:nvPicPr>
          <p:cNvPr id="4" name="Content Placeholder 3" descr="smu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9110"/>
            <a:ext cx="2895600" cy="5858890"/>
          </a:xfr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990600"/>
            <a:ext cx="6248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Dutch are often known as the Boers (Dutch for Farmers).</a:t>
            </a:r>
          </a:p>
          <a:p>
            <a:endParaRPr lang="en-US" sz="3600" dirty="0"/>
          </a:p>
          <a:p>
            <a:r>
              <a:rPr lang="en-US" sz="3600" dirty="0" smtClean="0"/>
              <a:t>They are also sometimes called Afrikaners due to the language that evolved in Dutch South Africa called Afrikaans.</a:t>
            </a:r>
          </a:p>
          <a:p>
            <a:endParaRPr lang="en-US" sz="3600" dirty="0"/>
          </a:p>
          <a:p>
            <a:r>
              <a:rPr lang="en-US" sz="3600" dirty="0" smtClean="0"/>
              <a:t>They tended to be intensely nationalistic, rural people.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445</TotalTime>
  <Words>568</Words>
  <Application>Microsoft Office PowerPoint</Application>
  <PresentationFormat>On-screen Show (4:3)</PresentationFormat>
  <Paragraphs>68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Deluxe</vt:lpstr>
      <vt:lpstr>Conflict in Africa</vt:lpstr>
      <vt:lpstr>Slide 2</vt:lpstr>
      <vt:lpstr>Increased Interest in Africa.</vt:lpstr>
      <vt:lpstr>The Berlin Conference.</vt:lpstr>
      <vt:lpstr>Cecil Rhodes</vt:lpstr>
      <vt:lpstr>Slide 6</vt:lpstr>
      <vt:lpstr>Case Study: South Africa</vt:lpstr>
      <vt:lpstr>Dutch Arrival</vt:lpstr>
      <vt:lpstr>Boer Farmers.</vt:lpstr>
      <vt:lpstr>British Takeover</vt:lpstr>
      <vt:lpstr>Zulu Expansion</vt:lpstr>
      <vt:lpstr>The Great Trek</vt:lpstr>
      <vt:lpstr>Boer Republics</vt:lpstr>
      <vt:lpstr>Zulu Wars</vt:lpstr>
      <vt:lpstr>Anglo-Zulu Wars</vt:lpstr>
      <vt:lpstr>Slide 16</vt:lpstr>
      <vt:lpstr>Slide 17</vt:lpstr>
      <vt:lpstr>Slide 18</vt:lpstr>
      <vt:lpstr>Slide 19</vt:lpstr>
      <vt:lpstr>Slide 20</vt:lpstr>
      <vt:lpstr>Gold Rush</vt:lpstr>
      <vt:lpstr>Boer Wars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</dc:creator>
  <cp:lastModifiedBy>Ian</cp:lastModifiedBy>
  <cp:revision>27</cp:revision>
  <dcterms:created xsi:type="dcterms:W3CDTF">2008-01-17T00:31:46Z</dcterms:created>
  <dcterms:modified xsi:type="dcterms:W3CDTF">2008-01-17T07:57:41Z</dcterms:modified>
</cp:coreProperties>
</file>